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  <p:sldMasterId id="2147483660" r:id="rId5"/>
  </p:sldMasterIdLst>
  <p:notesMasterIdLst>
    <p:notesMasterId r:id="rId28"/>
  </p:notesMasterIdLst>
  <p:handoutMasterIdLst>
    <p:handoutMasterId r:id="rId29"/>
  </p:handoutMasterIdLst>
  <p:sldIdLst>
    <p:sldId id="256" r:id="rId6"/>
    <p:sldId id="259" r:id="rId7"/>
    <p:sldId id="278" r:id="rId8"/>
    <p:sldId id="257" r:id="rId9"/>
    <p:sldId id="258" r:id="rId10"/>
    <p:sldId id="260" r:id="rId11"/>
    <p:sldId id="277" r:id="rId12"/>
    <p:sldId id="262" r:id="rId13"/>
    <p:sldId id="266" r:id="rId14"/>
    <p:sldId id="263" r:id="rId15"/>
    <p:sldId id="264" r:id="rId16"/>
    <p:sldId id="265" r:id="rId17"/>
    <p:sldId id="267" r:id="rId18"/>
    <p:sldId id="269" r:id="rId19"/>
    <p:sldId id="270" r:id="rId20"/>
    <p:sldId id="271" r:id="rId21"/>
    <p:sldId id="272" r:id="rId22"/>
    <p:sldId id="276" r:id="rId23"/>
    <p:sldId id="273" r:id="rId24"/>
    <p:sldId id="274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457"/>
    <a:srgbClr val="1020F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98" autoAdjust="0"/>
  </p:normalViewPr>
  <p:slideViewPr>
    <p:cSldViewPr snapToGrid="0">
      <p:cViewPr>
        <p:scale>
          <a:sx n="97" d="100"/>
          <a:sy n="97" d="100"/>
        </p:scale>
        <p:origin x="36" y="10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0D272-305C-421E-A9EF-95D63D599B42}" type="datetimeFigureOut">
              <a:rPr lang="en-US" smtClean="0"/>
              <a:t>12/15/2022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E7DFA-63CC-4ED7-B30E-ACF88B4B89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16E63-7886-43BC-8DD4-4F14C3DD7360}" type="datetimeFigureOut">
              <a:rPr lang="en-US" smtClean="0"/>
              <a:t>12/15/2022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C5307-140F-447F-BCBA-BB92E3A290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17F2E-0ECC-80B4-00E8-F5C0708F7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C073A7-1AD1-B6EF-606F-1BE4495323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3B4CD1-CBC2-3A59-B8E7-C3249C7C8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  <a:endParaRPr lang="en-US" sz="105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1980C3-BED3-0692-09F4-2749B96CF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17BB93-09BB-B4B9-EE83-016108C55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4205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8351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C0DB7-B4F5-EF13-F740-414B1A7CEC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F2F920-E6EE-3BD0-E125-79A610FB35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582C4-AE9C-6E7D-63A6-72624E015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CC44E-1889-B3D4-76F4-298B2A50C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7C3C3-19DB-F993-92EE-C5F372ED4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470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2F738-A98C-A701-8126-2C58CE512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96838-1D9C-3661-6B11-EEAD129D1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3F007-BB05-8BC1-FFF0-B0962C70F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6B8E3-3741-006E-D044-832F5184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56764-0D9B-295F-D203-AD17F29BF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39921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76A34-806F-D586-7A7F-FD9695FAB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E227E-725A-F392-DEDB-7DA1A1F50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7DB5B-75F6-6004-4848-1B15F5A20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836BB-DBCA-8A9B-4F0F-F09F239FF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6C492-7800-44EC-2037-714104D0C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19638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677C7-936E-F1A4-62DE-67162D5BC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DD2-725D-1508-379B-14CA0D8AAE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0A38BE-7F13-81CC-293B-E3A27FCBE1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047BAD-3280-430D-22EB-E22D4DB24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B44B8-58A2-55FD-A6B4-633D02C25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03741B-D1C1-5A99-AEC4-E51BDBD36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89186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24BE9-8248-2505-9BBB-AAE1599E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BB6BF-AFB6-AAD7-882B-1757B177C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461F62-393A-1D5C-02E7-C419F62A6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F6A62C-E300-3639-2AC1-E27824E0CA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6919E0-5A5D-3D3A-78C8-0A9151369C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3D7711-E989-8B95-9F72-A611FE0D8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BCB3AD-F248-9D94-AD5C-C967B1F9A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B18926-21E9-5DDC-3A0F-A656DFE29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120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DFA41-4693-82E6-E03F-1A0302E1E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7ABF1-6AAF-1B3E-AA52-3B07DFABD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483D1D-B61F-ED26-FB1B-5D0A21E0C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637C96-D2C4-970E-554E-882346B7A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39014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38D477-3045-17CA-E28E-A81EFF7EB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9CABC0-ECCF-87BD-1D48-3C834F6AD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E2914F-27EB-62BA-6E98-1B400FDA8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262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C6FDC-FC5C-890C-7C56-16F613247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138AF-2AB2-DBB8-53C8-2BBCA562C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E17C32-1590-30F9-E6FA-AAAB884A1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A4B9C-37EF-07E2-E193-D0711165E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A14C6F-C5EA-B2A1-8215-79565782B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4A6B-180C-F102-ACCD-1E55F9DF8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8802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C04BD-9209-5B7F-46D5-9749D6114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3028CA-F6E9-EFCB-E065-DF61C4289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4CEF08-E3EA-266C-DFF6-0B4F3410E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771C8-94D1-6566-D7A9-5DFFBEA9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6EC55-090C-3ABC-7505-5CEFC285D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5D0E7-54D9-BB32-9D2A-6CDA9E0E0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21448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7E6D1-940E-AA6B-D220-F990E5E96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7158AF-308C-CFA1-AD09-C6ADEB645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4D8B2-6406-FEB1-78BB-498FC6110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738C9C-48C4-695C-7F63-F6D75BAA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8CEA5-E3B9-59D1-8067-31309765D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46192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8A2BCD-53A9-952A-831D-B2BB449F92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3E3DD-EDAA-4F5F-ED36-F7FFAE7D8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DB97A-7C33-58B6-63DA-4B5CEBECB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03479-2E55-EF0C-6C3A-DE0D97DEC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AA6F4-963B-8033-14EB-633401E5B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808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Do demographics determine our voting behaviour?</a:t>
            </a:r>
            <a:r>
              <a:rPr lang="en-US">
                <a:solidFill>
                  <a:prstClr val="black"/>
                </a:solidFill>
              </a:rPr>
              <a:t> 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Do demographics determine our voting behaviour?</a:t>
            </a:r>
            <a:r>
              <a:rPr lang="en-US">
                <a:solidFill>
                  <a:prstClr val="black"/>
                </a:solidFill>
              </a:rPr>
              <a:t> 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722F022-211C-4882-844C-086FEA6806A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6356350"/>
            <a:ext cx="3047999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1050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56350"/>
            <a:ext cx="324727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subtitle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D6D940D-6D44-4DF9-9322-B4B11F7EDCD0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sz="105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0D4885A8-DDA8-4FCF-AB25-DA8F78EC75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388C2B-3B85-991D-1764-8A1115F04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B2FFC3-36F9-2B1F-D2C3-D09AE2F06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AAE4D-BB72-77D4-938F-1B051FCCA5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FD638-D6C1-45BE-84AC-048849C78655}" type="datetimeFigureOut">
              <a:rPr lang="en-GB" smtClean="0"/>
              <a:t>15/12/2022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D5348-BDF4-7A22-C6CE-9FACF9BC23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7EA47-C26E-8E3E-EEB8-D08B2052B4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81063-7E90-4680-A69B-B9288AB2E6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5138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>
            <a:noAutofit/>
          </a:bodyPr>
          <a:lstStyle/>
          <a:p>
            <a:r>
              <a:rPr lang="en-US" sz="6000" dirty="0"/>
              <a:t>Do demographics determine our voting behaviour?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4" y="3429000"/>
            <a:ext cx="6437555" cy="45407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An analysis of the 2010 general election in England and Wales.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33E67C0-6C95-48DB-97CC-8CE8D36C05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52378" r="5970"/>
          <a:stretch/>
        </p:blipFill>
        <p:spPr>
          <a:xfrm>
            <a:off x="7797800" y="0"/>
            <a:ext cx="4464080" cy="6858000"/>
          </a:xfrm>
        </p:spPr>
      </p:pic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E641999-AB65-A583-2460-38D2E5896D13}"/>
              </a:ext>
            </a:extLst>
          </p:cNvPr>
          <p:cNvSpPr/>
          <p:nvPr/>
        </p:nvSpPr>
        <p:spPr>
          <a:xfrm>
            <a:off x="609600" y="-73170"/>
            <a:ext cx="10972800" cy="69311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683259-BAFF-A13D-0A95-134366FFE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C05A18C-FE89-AACF-7223-1212735B4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985" y="-73169"/>
            <a:ext cx="8104546" cy="6401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C5DE4536-7B8B-FCAD-ABE9-E09683636688}"/>
              </a:ext>
            </a:extLst>
          </p:cNvPr>
          <p:cNvSpPr txBox="1">
            <a:spLocks/>
          </p:cNvSpPr>
          <p:nvPr/>
        </p:nvSpPr>
        <p:spPr>
          <a:xfrm>
            <a:off x="4609497" y="6084232"/>
            <a:ext cx="2756598" cy="487635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>
                <a:latin typeface="+mj-lt"/>
              </a:rPr>
              <a:t>% voting Conservative</a:t>
            </a:r>
          </a:p>
        </p:txBody>
      </p:sp>
    </p:spTree>
    <p:extLst>
      <p:ext uri="{BB962C8B-B14F-4D97-AF65-F5344CB8AC3E}">
        <p14:creationId xmlns:p14="http://schemas.microsoft.com/office/powerpoint/2010/main" val="1558399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B07E174-6F29-2DA6-46EF-AFECBB12D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AA229F5-72B0-FFFB-F25A-9E581BA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518" y="101684"/>
            <a:ext cx="9600781" cy="799932"/>
          </a:xfrm>
        </p:spPr>
        <p:txBody>
          <a:bodyPr>
            <a:normAutofit/>
          </a:bodyPr>
          <a:lstStyle/>
          <a:p>
            <a:pPr algn="ctr"/>
            <a:r>
              <a:rPr lang="en-GB" sz="3600" dirty="0"/>
              <a:t>Average salary and voting behaviour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3931FEED-EFCC-3198-9E4C-4C7B318E9C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59" y="1192541"/>
            <a:ext cx="6537870" cy="516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85E03F7-E702-20A4-177F-5CC42D777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1" y="1192541"/>
            <a:ext cx="6633906" cy="516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B4660A40-CCE3-9261-9DAA-D41F75574EBE}"/>
              </a:ext>
            </a:extLst>
          </p:cNvPr>
          <p:cNvSpPr txBox="1">
            <a:spLocks/>
          </p:cNvSpPr>
          <p:nvPr/>
        </p:nvSpPr>
        <p:spPr>
          <a:xfrm>
            <a:off x="2082707" y="6159640"/>
            <a:ext cx="2756598" cy="487635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000" b="1" dirty="0">
                <a:latin typeface="+mj-lt"/>
              </a:rPr>
              <a:t>% voting Conservative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02270D-6BD0-7C31-B735-00CFA0C1B1E7}"/>
              </a:ext>
            </a:extLst>
          </p:cNvPr>
          <p:cNvSpPr txBox="1">
            <a:spLocks/>
          </p:cNvSpPr>
          <p:nvPr/>
        </p:nvSpPr>
        <p:spPr>
          <a:xfrm>
            <a:off x="8131469" y="6159640"/>
            <a:ext cx="2756598" cy="487635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000" b="1" dirty="0">
                <a:latin typeface="+mj-lt"/>
              </a:rPr>
              <a:t>Average weekly salary</a:t>
            </a:r>
          </a:p>
        </p:txBody>
      </p:sp>
    </p:spTree>
    <p:extLst>
      <p:ext uri="{BB962C8B-B14F-4D97-AF65-F5344CB8AC3E}">
        <p14:creationId xmlns:p14="http://schemas.microsoft.com/office/powerpoint/2010/main" val="1577223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A40AF4D-6724-F132-38EB-0159020A6E4F}"/>
              </a:ext>
            </a:extLst>
          </p:cNvPr>
          <p:cNvSpPr/>
          <p:nvPr/>
        </p:nvSpPr>
        <p:spPr>
          <a:xfrm>
            <a:off x="683491" y="-92364"/>
            <a:ext cx="10972800" cy="72043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C64F4-6F1B-675A-26A0-411ADC53A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0A67AA2-297B-0D38-20B6-69D1E1019F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476" y="29152"/>
            <a:ext cx="7322894" cy="6327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AFA94B18-77E5-C552-A850-1AA4CBB602DF}"/>
              </a:ext>
            </a:extLst>
          </p:cNvPr>
          <p:cNvSpPr txBox="1">
            <a:spLocks/>
          </p:cNvSpPr>
          <p:nvPr/>
        </p:nvSpPr>
        <p:spPr>
          <a:xfrm>
            <a:off x="4896245" y="6112532"/>
            <a:ext cx="2756598" cy="487635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>
                <a:latin typeface="+mj-lt"/>
              </a:rPr>
              <a:t>% voting Labour</a:t>
            </a:r>
          </a:p>
        </p:txBody>
      </p:sp>
    </p:spTree>
    <p:extLst>
      <p:ext uri="{BB962C8B-B14F-4D97-AF65-F5344CB8AC3E}">
        <p14:creationId xmlns:p14="http://schemas.microsoft.com/office/powerpoint/2010/main" val="2167155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3C77-D3F5-552B-D1EA-12F757000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2828901"/>
          </a:xfrm>
        </p:spPr>
        <p:txBody>
          <a:bodyPr/>
          <a:lstStyle/>
          <a:p>
            <a:r>
              <a:rPr lang="en-GB" dirty="0"/>
              <a:t>Region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04CE7C-7266-FA74-0C58-024E82A64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4C168B-A947-654D-7E28-B94A842E5B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82263" y="1506146"/>
            <a:ext cx="6599238" cy="7603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b="1" dirty="0">
                <a:latin typeface="+mj-lt"/>
              </a:rPr>
              <a:t>North vs South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562D5-60B7-573F-5996-81D210374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7FE1CBA-FFB2-47B2-E316-2EB12484D495}"/>
              </a:ext>
            </a:extLst>
          </p:cNvPr>
          <p:cNvSpPr txBox="1">
            <a:spLocks/>
          </p:cNvSpPr>
          <p:nvPr/>
        </p:nvSpPr>
        <p:spPr>
          <a:xfrm>
            <a:off x="6263935" y="4260620"/>
            <a:ext cx="3105804" cy="109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spc="-20" baseline="0">
                <a:latin typeface="+mj-lt"/>
              </a:defRPr>
            </a:lvl1pPr>
            <a:lvl2pPr marL="6858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spc="-20" baseline="0"/>
            </a:lvl2pPr>
            <a:lvl3pPr marL="11430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pc="-20" baseline="0"/>
            </a:lvl3pPr>
            <a:lvl4pPr marL="16002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spc="-20" baseline="0"/>
            </a:lvl4pPr>
            <a:lvl5pPr marL="20574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spc="-20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dirty="0"/>
              <a:t>Rural vs Cities</a:t>
            </a:r>
          </a:p>
        </p:txBody>
      </p:sp>
      <p:pic>
        <p:nvPicPr>
          <p:cNvPr id="9" name="Graphic 8" descr="City with solid fill">
            <a:extLst>
              <a:ext uri="{FF2B5EF4-FFF2-40B4-BE49-F238E27FC236}">
                <a16:creationId xmlns:a16="http://schemas.microsoft.com/office/drawing/2014/main" id="{BA9D69F1-D64B-9BD2-6CE1-353C0072B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64100" y="4134338"/>
            <a:ext cx="914400" cy="914400"/>
          </a:xfrm>
          <a:prstGeom prst="rect">
            <a:avLst/>
          </a:prstGeom>
        </p:spPr>
      </p:pic>
      <p:pic>
        <p:nvPicPr>
          <p:cNvPr id="11" name="Graphic 10" descr="Map compass with solid fill">
            <a:extLst>
              <a:ext uri="{FF2B5EF4-FFF2-40B4-BE49-F238E27FC236}">
                <a16:creationId xmlns:a16="http://schemas.microsoft.com/office/drawing/2014/main" id="{5D0A6D65-B0E8-7137-035E-7329B6B16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4100" y="13520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08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3C77-D3F5-552B-D1EA-12F757000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2828901"/>
          </a:xfrm>
        </p:spPr>
        <p:txBody>
          <a:bodyPr/>
          <a:lstStyle/>
          <a:p>
            <a:r>
              <a:rPr lang="en-GB" dirty="0"/>
              <a:t>Region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04CE7C-7266-FA74-0C58-024E82A64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562D5-60B7-573F-5996-81D210374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7FE1CBA-FFB2-47B2-E316-2EB12484D495}"/>
              </a:ext>
            </a:extLst>
          </p:cNvPr>
          <p:cNvSpPr txBox="1">
            <a:spLocks/>
          </p:cNvSpPr>
          <p:nvPr/>
        </p:nvSpPr>
        <p:spPr>
          <a:xfrm>
            <a:off x="6096000" y="2950294"/>
            <a:ext cx="3105804" cy="109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spc="-20" baseline="0">
                <a:latin typeface="+mj-lt"/>
              </a:defRPr>
            </a:lvl1pPr>
            <a:lvl2pPr marL="6858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spc="-20" baseline="0"/>
            </a:lvl2pPr>
            <a:lvl3pPr marL="11430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pc="-20" baseline="0"/>
            </a:lvl3pPr>
            <a:lvl4pPr marL="16002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spc="-20" baseline="0"/>
            </a:lvl4pPr>
            <a:lvl5pPr marL="20574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spc="-20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dirty="0"/>
              <a:t>Rural vs Cities</a:t>
            </a:r>
          </a:p>
        </p:txBody>
      </p:sp>
      <p:pic>
        <p:nvPicPr>
          <p:cNvPr id="9" name="Graphic 8" descr="City with solid fill">
            <a:extLst>
              <a:ext uri="{FF2B5EF4-FFF2-40B4-BE49-F238E27FC236}">
                <a16:creationId xmlns:a16="http://schemas.microsoft.com/office/drawing/2014/main" id="{BA9D69F1-D64B-9BD2-6CE1-353C0072B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990" y="279573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753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BF40D78-14C1-873F-B12B-C3D387BE6D3E}"/>
              </a:ext>
            </a:extLst>
          </p:cNvPr>
          <p:cNvSpPr/>
          <p:nvPr/>
        </p:nvSpPr>
        <p:spPr>
          <a:xfrm>
            <a:off x="683491" y="-92364"/>
            <a:ext cx="10972800" cy="720436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B114B2-ABDB-CA3E-1184-86848556A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2C1B82-26A2-DFD9-5B1C-FAFAA5A96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0901" y="279017"/>
            <a:ext cx="6430198" cy="6299966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FF624106-A2FD-C76F-05E0-4E2412070A97}"/>
              </a:ext>
            </a:extLst>
          </p:cNvPr>
          <p:cNvSpPr txBox="1">
            <a:spLocks/>
          </p:cNvSpPr>
          <p:nvPr/>
        </p:nvSpPr>
        <p:spPr>
          <a:xfrm>
            <a:off x="5157503" y="6434225"/>
            <a:ext cx="2660114" cy="365126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>
                <a:latin typeface="+mj-lt"/>
              </a:rPr>
              <a:t>Population Density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5C8DB131-3E7C-BB02-E9C7-F84AAC62DF67}"/>
              </a:ext>
            </a:extLst>
          </p:cNvPr>
          <p:cNvSpPr txBox="1">
            <a:spLocks/>
          </p:cNvSpPr>
          <p:nvPr/>
        </p:nvSpPr>
        <p:spPr>
          <a:xfrm rot="16200000">
            <a:off x="1662351" y="3119943"/>
            <a:ext cx="2660114" cy="365126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>
                <a:latin typeface="+mj-lt"/>
              </a:rPr>
              <a:t>% Voting Labour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74AD0803-D100-66BD-567F-13475547DDA2}"/>
              </a:ext>
            </a:extLst>
          </p:cNvPr>
          <p:cNvSpPr txBox="1">
            <a:spLocks/>
          </p:cNvSpPr>
          <p:nvPr/>
        </p:nvSpPr>
        <p:spPr>
          <a:xfrm>
            <a:off x="2809844" y="0"/>
            <a:ext cx="5530288" cy="532528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>
                <a:latin typeface="+mj-lt"/>
              </a:rPr>
              <a:t>Population density and Voting Behaviour</a:t>
            </a:r>
          </a:p>
        </p:txBody>
      </p:sp>
    </p:spTree>
    <p:extLst>
      <p:ext uri="{BB962C8B-B14F-4D97-AF65-F5344CB8AC3E}">
        <p14:creationId xmlns:p14="http://schemas.microsoft.com/office/powerpoint/2010/main" val="1772811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11C7D-6AD6-E3BB-7173-199D4FF54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16</a:t>
            </a:fld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8" name="Add-in 7" title="VizSlides">
                <a:extLst>
                  <a:ext uri="{FF2B5EF4-FFF2-40B4-BE49-F238E27FC236}">
                    <a16:creationId xmlns:a16="http://schemas.microsoft.com/office/drawing/2014/main" id="{55D6CF7C-DF0F-59F5-45A8-40DDA5074AC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71605924"/>
                  </p:ext>
                </p:extLst>
              </p:nvPr>
            </p:nvGraphicFramePr>
            <p:xfrm>
              <a:off x="715992" y="0"/>
              <a:ext cx="11067691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8" name="Add-in 7" title="VizSlides">
                <a:extLst>
                  <a:ext uri="{FF2B5EF4-FFF2-40B4-BE49-F238E27FC236}">
                    <a16:creationId xmlns:a16="http://schemas.microsoft.com/office/drawing/2014/main" id="{55D6CF7C-DF0F-59F5-45A8-40DDA5074AC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5992" y="0"/>
                <a:ext cx="11067691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6811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5D346-6944-C7D1-BF10-338EE2A89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309" y="2641001"/>
            <a:ext cx="3209008" cy="787999"/>
          </a:xfrm>
        </p:spPr>
        <p:txBody>
          <a:bodyPr>
            <a:normAutofit/>
          </a:bodyPr>
          <a:lstStyle/>
          <a:p>
            <a:r>
              <a:rPr lang="en-GB" dirty="0"/>
              <a:t>Age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FC1021-4C26-95F5-3356-B897EC747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ED36FB-DBCC-2C97-D8B0-C006FA82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196810D-C3BE-A881-B332-B74A54396CCB}"/>
              </a:ext>
            </a:extLst>
          </p:cNvPr>
          <p:cNvSpPr txBox="1">
            <a:spLocks/>
          </p:cNvSpPr>
          <p:nvPr/>
        </p:nvSpPr>
        <p:spPr>
          <a:xfrm>
            <a:off x="4871048" y="2063240"/>
            <a:ext cx="6032739" cy="3019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spc="-20" baseline="0">
                <a:latin typeface="+mj-lt"/>
              </a:defRPr>
            </a:lvl1pPr>
            <a:lvl2pPr marL="6858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spc="-20" baseline="0"/>
            </a:lvl2pPr>
            <a:lvl3pPr marL="11430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pc="-20" baseline="0"/>
            </a:lvl3pPr>
            <a:lvl4pPr marL="16002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spc="-20" baseline="0"/>
            </a:lvl4pPr>
            <a:lvl5pPr marL="20574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spc="-20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0" dirty="0"/>
              <a:t>Younger people tend to vote for left wing parties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0" dirty="0"/>
              <a:t>Tuition fees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0" dirty="0"/>
              <a:t>Environment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0" dirty="0"/>
              <a:t>Progressive on social issues</a:t>
            </a:r>
          </a:p>
        </p:txBody>
      </p:sp>
    </p:spTree>
    <p:extLst>
      <p:ext uri="{BB962C8B-B14F-4D97-AF65-F5344CB8AC3E}">
        <p14:creationId xmlns:p14="http://schemas.microsoft.com/office/powerpoint/2010/main" val="901273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A6A50-0EB4-9D99-A5DC-35FBEC6D3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2800" dirty="0"/>
              <a:t>The population of Labour constituencies is younger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EAC09C-26F6-326A-6E12-CB7EC865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C6027F-585A-FDB4-3C1A-901AA4D3D0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74" b="6019"/>
          <a:stretch/>
        </p:blipFill>
        <p:spPr>
          <a:xfrm>
            <a:off x="6096000" y="2205127"/>
            <a:ext cx="4550643" cy="31152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1C2DF6-67FE-B5EB-3EFA-50748E729C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90" r="39214" b="6929"/>
          <a:stretch/>
        </p:blipFill>
        <p:spPr>
          <a:xfrm>
            <a:off x="797882" y="2223891"/>
            <a:ext cx="4425351" cy="30850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DEFDB0-BB50-7347-4AFE-A29CAED09878}"/>
              </a:ext>
            </a:extLst>
          </p:cNvPr>
          <p:cNvSpPr txBox="1"/>
          <p:nvPr/>
        </p:nvSpPr>
        <p:spPr>
          <a:xfrm>
            <a:off x="7628735" y="5340709"/>
            <a:ext cx="180666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% 65+ year olds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38AAEF-6C03-5F45-80E0-EFDDB7903CBF}"/>
              </a:ext>
            </a:extLst>
          </p:cNvPr>
          <p:cNvSpPr txBox="1"/>
          <p:nvPr/>
        </p:nvSpPr>
        <p:spPr>
          <a:xfrm>
            <a:off x="2204650" y="5335963"/>
            <a:ext cx="235861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% 18-24 year olds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E318CC2-4878-FD19-0E11-B74A68BE951D}"/>
              </a:ext>
            </a:extLst>
          </p:cNvPr>
          <p:cNvSpPr/>
          <p:nvPr/>
        </p:nvSpPr>
        <p:spPr>
          <a:xfrm>
            <a:off x="703385" y="1426891"/>
            <a:ext cx="165632" cy="171108"/>
          </a:xfrm>
          <a:prstGeom prst="ellipse">
            <a:avLst/>
          </a:prstGeom>
          <a:solidFill>
            <a:srgbClr val="1020F6">
              <a:alpha val="58039"/>
            </a:srgb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+mj-lt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5BDDEE9-BF89-8D83-3F54-8EA6141E11D9}"/>
              </a:ext>
            </a:extLst>
          </p:cNvPr>
          <p:cNvSpPr/>
          <p:nvPr/>
        </p:nvSpPr>
        <p:spPr>
          <a:xfrm>
            <a:off x="703385" y="1663174"/>
            <a:ext cx="165632" cy="171108"/>
          </a:xfrm>
          <a:prstGeom prst="ellipse">
            <a:avLst/>
          </a:prstGeom>
          <a:solidFill>
            <a:schemeClr val="accent2">
              <a:lumMod val="60000"/>
              <a:lumOff val="40000"/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+mj-lt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20E6915-135D-D938-AE5F-491EE03ECFEA}"/>
              </a:ext>
            </a:extLst>
          </p:cNvPr>
          <p:cNvSpPr/>
          <p:nvPr/>
        </p:nvSpPr>
        <p:spPr>
          <a:xfrm>
            <a:off x="711005" y="1923097"/>
            <a:ext cx="165632" cy="171108"/>
          </a:xfrm>
          <a:prstGeom prst="ellipse">
            <a:avLst/>
          </a:prstGeom>
          <a:solidFill>
            <a:srgbClr val="FFC457">
              <a:alpha val="6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0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A7332E-CCC9-E9E7-701F-7C91A2B08C0B}"/>
              </a:ext>
            </a:extLst>
          </p:cNvPr>
          <p:cNvSpPr txBox="1"/>
          <p:nvPr/>
        </p:nvSpPr>
        <p:spPr>
          <a:xfrm>
            <a:off x="869017" y="1333229"/>
            <a:ext cx="11349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+mj-lt"/>
              </a:rPr>
              <a:t>CON</a:t>
            </a:r>
          </a:p>
          <a:p>
            <a:r>
              <a:rPr lang="en-GB" sz="1600" dirty="0">
                <a:latin typeface="+mj-lt"/>
              </a:rPr>
              <a:t>LAB</a:t>
            </a:r>
            <a:br>
              <a:rPr lang="en-GB" sz="1600" dirty="0">
                <a:latin typeface="+mj-lt"/>
              </a:rPr>
            </a:br>
            <a:r>
              <a:rPr lang="en-GB" sz="1600" dirty="0">
                <a:latin typeface="+mj-lt"/>
              </a:rPr>
              <a:t>LIB DEM</a:t>
            </a:r>
          </a:p>
        </p:txBody>
      </p:sp>
    </p:spTree>
    <p:extLst>
      <p:ext uri="{BB962C8B-B14F-4D97-AF65-F5344CB8AC3E}">
        <p14:creationId xmlns:p14="http://schemas.microsoft.com/office/powerpoint/2010/main" val="3704624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4E7B8-9942-F1FC-4238-D6E19F014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AC5A9C-B27D-0186-4417-AD760F27B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221E83-3E97-2C03-7982-91E67F854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19</a:t>
            </a:fld>
            <a:endParaRPr lang="en-US" dirty="0"/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6" name="Add-in 5" title="VizSlides">
                <a:extLst>
                  <a:ext uri="{FF2B5EF4-FFF2-40B4-BE49-F238E27FC236}">
                    <a16:creationId xmlns:a16="http://schemas.microsoft.com/office/drawing/2014/main" id="{E597BE0D-B654-D66F-4223-BFBE0E32B6C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28827827"/>
                  </p:ext>
                </p:extLst>
              </p:nvPr>
            </p:nvGraphicFramePr>
            <p:xfrm>
              <a:off x="649225" y="0"/>
              <a:ext cx="11108580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6" name="Add-in 5" title="VizSlides">
                <a:extLst>
                  <a:ext uri="{FF2B5EF4-FFF2-40B4-BE49-F238E27FC236}">
                    <a16:creationId xmlns:a16="http://schemas.microsoft.com/office/drawing/2014/main" id="{E597BE0D-B654-D66F-4223-BFBE0E32B6C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9225" y="0"/>
                <a:ext cx="11108580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4894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1FCE7-F89C-872B-4322-AC15DC304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</a:t>
            </a:r>
          </a:p>
        </p:txBody>
      </p:sp>
      <p:pic>
        <p:nvPicPr>
          <p:cNvPr id="8" name="Picture Placeholder 7" descr="A picture containing green, room, colorful&#10;&#10;Description automatically generated">
            <a:extLst>
              <a:ext uri="{FF2B5EF4-FFF2-40B4-BE49-F238E27FC236}">
                <a16:creationId xmlns:a16="http://schemas.microsoft.com/office/drawing/2014/main" id="{9969F5A1-E0AB-E5BC-DEDE-54B83AEC8DC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8856" r="18856"/>
          <a:stretch>
            <a:fillRect/>
          </a:stretch>
        </p:blipFill>
        <p:spPr/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C38A0-A635-1604-D8ED-FCE2B123A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 demographics determine our voting behaviour?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548476-850C-3006-2176-603CCE4CD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68" y="2578173"/>
            <a:ext cx="5999219" cy="391470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Want to find out if your demographic background can impact how you vote in elections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If so – is the link strong enough to entirely determine who you will vote for.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3C1232-58D4-C7B8-A1CF-65A3C48D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0441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238084E-9C0F-497C-9436-2CD6C9BC6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9314D7-79E5-4587-B59D-FA5DDE9F3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8A205-C522-10C7-4085-01F841C7A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577" y="262495"/>
            <a:ext cx="11248845" cy="6254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spc="-40" dirty="0">
                <a:solidFill>
                  <a:srgbClr val="FFFFFF"/>
                </a:solidFill>
              </a:rPr>
              <a:t>The population of Conservative Constituencies are more likely to be homeowners.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3F453-C91D-2629-AC60-5EEF8E6CC2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5999" y="1743609"/>
            <a:ext cx="5077891" cy="4243069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Homeownership makes you financially independent – more anti-welfare.</a:t>
            </a:r>
          </a:p>
          <a:p>
            <a:r>
              <a:rPr lang="en-US" dirty="0"/>
              <a:t>More reliant on a stable house prices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99304C-1AF0-94FA-6972-0DA75323F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dirty="0">
                <a:solidFill>
                  <a:schemeClr val="tx1"/>
                </a:solidFill>
              </a:rPr>
              <a:t>Do demographics determine our voting behaviour?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37B5D6-9BA7-C850-2176-22BCDE7F4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DA22445-7E7E-4C69-6050-29CF33575ED1}"/>
              </a:ext>
            </a:extLst>
          </p:cNvPr>
          <p:cNvGrpSpPr/>
          <p:nvPr/>
        </p:nvGrpSpPr>
        <p:grpSpPr>
          <a:xfrm>
            <a:off x="317791" y="1268083"/>
            <a:ext cx="930458" cy="638658"/>
            <a:chOff x="520179" y="2230567"/>
            <a:chExt cx="818145" cy="600164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BE469A5-D4A8-37BE-96DB-777690E5C6A6}"/>
                </a:ext>
              </a:extLst>
            </p:cNvPr>
            <p:cNvSpPr/>
            <p:nvPr/>
          </p:nvSpPr>
          <p:spPr>
            <a:xfrm>
              <a:off x="520180" y="2336776"/>
              <a:ext cx="63309" cy="72000"/>
            </a:xfrm>
            <a:prstGeom prst="ellipse">
              <a:avLst/>
            </a:prstGeom>
            <a:solidFill>
              <a:srgbClr val="1020F6">
                <a:alpha val="58039"/>
              </a:srgb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+mj-lt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6F0106E-D4DA-323C-5B06-474DE26B5E4A}"/>
                </a:ext>
              </a:extLst>
            </p:cNvPr>
            <p:cNvSpPr/>
            <p:nvPr/>
          </p:nvSpPr>
          <p:spPr>
            <a:xfrm>
              <a:off x="520180" y="2507104"/>
              <a:ext cx="63309" cy="72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89804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648D0BE-7F60-B066-CF77-59AAFE72C8CE}"/>
                </a:ext>
              </a:extLst>
            </p:cNvPr>
            <p:cNvSpPr/>
            <p:nvPr/>
          </p:nvSpPr>
          <p:spPr>
            <a:xfrm>
              <a:off x="520179" y="2677432"/>
              <a:ext cx="63309" cy="72000"/>
            </a:xfrm>
            <a:prstGeom prst="ellipse">
              <a:avLst/>
            </a:prstGeom>
            <a:solidFill>
              <a:srgbClr val="FFC457">
                <a:alpha val="67059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>
                <a:latin typeface="+mj-lt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DCBE028-E886-3F87-2916-B71FF948E7AD}"/>
                </a:ext>
              </a:extLst>
            </p:cNvPr>
            <p:cNvSpPr txBox="1"/>
            <p:nvPr/>
          </p:nvSpPr>
          <p:spPr>
            <a:xfrm>
              <a:off x="630118" y="2230567"/>
              <a:ext cx="708206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100" dirty="0">
                  <a:latin typeface="+mj-lt"/>
                </a:rPr>
                <a:t>CON</a:t>
              </a:r>
            </a:p>
            <a:p>
              <a:r>
                <a:rPr lang="en-GB" sz="1100" dirty="0">
                  <a:latin typeface="+mj-lt"/>
                </a:rPr>
                <a:t>LAB</a:t>
              </a:r>
              <a:br>
                <a:rPr lang="en-GB" sz="1100" dirty="0">
                  <a:latin typeface="+mj-lt"/>
                </a:rPr>
              </a:br>
              <a:r>
                <a:rPr lang="en-GB" sz="1100" dirty="0">
                  <a:latin typeface="+mj-lt"/>
                </a:rPr>
                <a:t>LIB DEM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36A58AEB-4A33-2B63-FF66-D0DBDF1EE3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26" t="6961"/>
          <a:stretch/>
        </p:blipFill>
        <p:spPr>
          <a:xfrm>
            <a:off x="782321" y="2073054"/>
            <a:ext cx="4433136" cy="33317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571EF19-D2EE-9447-ABA9-1036DAF5555C}"/>
              </a:ext>
            </a:extLst>
          </p:cNvPr>
          <p:cNvSpPr txBox="1"/>
          <p:nvPr/>
        </p:nvSpPr>
        <p:spPr>
          <a:xfrm>
            <a:off x="2139518" y="5097045"/>
            <a:ext cx="148517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400" dirty="0">
                <a:latin typeface="+mj-lt"/>
              </a:rPr>
              <a:t>% Home Owners</a:t>
            </a:r>
          </a:p>
        </p:txBody>
      </p:sp>
    </p:spTree>
    <p:extLst>
      <p:ext uri="{BB962C8B-B14F-4D97-AF65-F5344CB8AC3E}">
        <p14:creationId xmlns:p14="http://schemas.microsoft.com/office/powerpoint/2010/main" val="14681652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943B6-EB69-241A-D155-CD39917BD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pic>
        <p:nvPicPr>
          <p:cNvPr id="9" name="Picture Placeholder 8" descr="A large building with a clock tower&#10;&#10;Description automatically generated with medium confidence">
            <a:extLst>
              <a:ext uri="{FF2B5EF4-FFF2-40B4-BE49-F238E27FC236}">
                <a16:creationId xmlns:a16="http://schemas.microsoft.com/office/drawing/2014/main" id="{EF44DA12-F1E9-E8D7-4FF1-3BBC26E39B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524" r="8524"/>
          <a:stretch>
            <a:fillRect/>
          </a:stretch>
        </p:blipFill>
        <p:spPr/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8DCE42-FDD2-3533-6D41-A31E4FE59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Do demographics determine our voting behaviour?</a:t>
            </a:r>
            <a:r>
              <a:rPr lang="en-US">
                <a:solidFill>
                  <a:prstClr val="black"/>
                </a:solidFill>
              </a:rPr>
              <a:t> 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3990A1-1A96-3DB8-5D7B-CF59BB234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9065" y="2597735"/>
            <a:ext cx="5610113" cy="3284359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Demographics do impact how we vote – region, age and homeownership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Labour constituencies tend to be younger, more diverse, more densely populated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Conservative constituencies tend to be older, whiter, more rural, and have more homeowners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3E717-20AA-42F4-B8C2-127B36F06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9806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D8C18-2442-7EA7-A11C-44B317A19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is this important?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F20580-F0FF-3C91-A935-B4D7BF94F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CA47C1-C0DB-352C-B714-D5C4586A7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983" y="2411604"/>
            <a:ext cx="11018018" cy="377194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This information is important for political parties, to know who their key voters are and which voters they could use more support from.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Demographics can be used to predict the outcome of elections.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Can help to predict what will happen to voting behaviour following a change in demographics.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9679A-2365-CDE7-DA46-4237FFACA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058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0540796-FFF9-4CEE-8B72-E22597609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C8B5E5-85FD-4C1F-9D06-893194542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D1FCE7-F89C-872B-4322-AC15DC304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492760"/>
            <a:ext cx="10375900" cy="15036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pc="-40">
                <a:solidFill>
                  <a:srgbClr val="FFFFFF"/>
                </a:solidFill>
              </a:rPr>
              <a:t>Context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548476-850C-3006-2176-603CCE4CD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2627949"/>
            <a:ext cx="7084060" cy="3438841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2010 General Election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Labour were in government with a majority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Recession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Expenses scandal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9C38A0-A635-1604-D8ED-FCE2B123A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Do demographics determine our voting behaviour?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442B59-91FD-784A-92D2-0302D9BA5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5301" y="3436379"/>
            <a:ext cx="3568966" cy="223060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3C1232-58D4-C7B8-A1CF-65A3C48D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05575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61DE-A266-BE3D-D099-67AE7DD5C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F452B7E-F250-0C34-7FDB-CE38144AC3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678" b="1678"/>
          <a:stretch>
            <a:fillRect/>
          </a:stretch>
        </p:blipFill>
        <p:spPr>
          <a:xfrm>
            <a:off x="8381138" y="2670811"/>
            <a:ext cx="3810862" cy="3682999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2F0B9C-6BAA-9D41-B131-712EAEE8E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 demographics determine our voting behaviour?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7A2631A-8C99-7B31-AA11-99C5C9F60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787" y="2568986"/>
            <a:ext cx="5610113" cy="328435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Census data from 2011 – from British Electoral Study and 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2010 General election – from BES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A49626-E7D8-8C5E-571E-F4931037A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218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2921-6BA3-F14B-8206-50D02E991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Election results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A724D0-9760-2EB1-4A54-E20B5E37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2BAF0-5F6E-372D-2119-0A4C0BC341B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BA13E-328A-7AD5-BD73-FA39D0A5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14ADA53F-A432-17D6-8228-F33349CBEC1A}"/>
              </a:ext>
            </a:extLst>
          </p:cNvPr>
          <p:cNvSpPr txBox="1">
            <a:spLocks/>
          </p:cNvSpPr>
          <p:nvPr/>
        </p:nvSpPr>
        <p:spPr>
          <a:xfrm>
            <a:off x="600187" y="1597436"/>
            <a:ext cx="5610113" cy="444141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r>
              <a:rPr lang="en-GB" dirty="0"/>
              <a:t>Conservatives – 306  seats</a:t>
            </a:r>
          </a:p>
          <a:p>
            <a:pPr marL="342900" indent="-342900"/>
            <a:r>
              <a:rPr lang="en-GB" dirty="0"/>
              <a:t>Labour – 258 seats</a:t>
            </a:r>
          </a:p>
          <a:p>
            <a:pPr marL="342900" indent="-342900"/>
            <a:r>
              <a:rPr lang="en-GB" dirty="0"/>
              <a:t>Liberal Democrats – 62 seats</a:t>
            </a:r>
          </a:p>
          <a:p>
            <a:pPr marL="342900" indent="-342900"/>
            <a:r>
              <a:rPr lang="en-GB" dirty="0"/>
              <a:t>Coalition formed between Liberal Democrats and Labour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6" name="Add-in 25" title="VizSlides">
                <a:extLst>
                  <a:ext uri="{FF2B5EF4-FFF2-40B4-BE49-F238E27FC236}">
                    <a16:creationId xmlns:a16="http://schemas.microsoft.com/office/drawing/2014/main" id="{A73E0191-294B-363E-18B2-5B5A94B0982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38914358"/>
                  </p:ext>
                </p:extLst>
              </p:nvPr>
            </p:nvGraphicFramePr>
            <p:xfrm>
              <a:off x="5657850" y="0"/>
              <a:ext cx="6534149" cy="685799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6" name="Add-in 25" title="VizSlides">
                <a:extLst>
                  <a:ext uri="{FF2B5EF4-FFF2-40B4-BE49-F238E27FC236}">
                    <a16:creationId xmlns:a16="http://schemas.microsoft.com/office/drawing/2014/main" id="{A73E0191-294B-363E-18B2-5B5A94B0982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57850" y="0"/>
                <a:ext cx="6534149" cy="68579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3360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E20EE-0D6E-99D1-BF11-626515756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E3A0AF-CC1B-32E8-FF7F-6FD8CF82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 dirty="0"/>
              <a:t>Do demographics determine our voting behaviour?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36648-1524-7624-EF4A-ADDBF3AB5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C401C97-502D-33CA-F07F-3CC1F4351437}"/>
              </a:ext>
            </a:extLst>
          </p:cNvPr>
          <p:cNvGrpSpPr/>
          <p:nvPr/>
        </p:nvGrpSpPr>
        <p:grpSpPr>
          <a:xfrm>
            <a:off x="3181179" y="0"/>
            <a:ext cx="5336282" cy="6858000"/>
            <a:chOff x="2544947" y="-865697"/>
            <a:chExt cx="6319259" cy="758590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9CB0FBC-41A3-D882-3E8C-7C5CFE4230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3"/>
            <a:stretch/>
          </p:blipFill>
          <p:spPr>
            <a:xfrm>
              <a:off x="2544947" y="2117464"/>
              <a:ext cx="6319259" cy="460274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723D925-EF40-086A-F927-3D230C71C2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899"/>
            <a:stretch/>
          </p:blipFill>
          <p:spPr>
            <a:xfrm>
              <a:off x="2544948" y="-865697"/>
              <a:ext cx="6319258" cy="4590260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CF2FBE08-FDCD-33BD-A4E2-189FCCA0B2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1729" y="4703748"/>
            <a:ext cx="1809763" cy="139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237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66B91-3E6B-DD06-DD01-BC43FFDD4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192" y="183988"/>
            <a:ext cx="10800780" cy="803380"/>
          </a:xfrm>
        </p:spPr>
        <p:txBody>
          <a:bodyPr>
            <a:noAutofit/>
          </a:bodyPr>
          <a:lstStyle/>
          <a:p>
            <a:r>
              <a:rPr lang="en-GB" sz="3200" dirty="0"/>
              <a:t>What does the average safe seat constituency look like?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EFCAED-E7B0-E9E8-49A9-C1F414C30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FCCBF6E-3CBE-8794-2ED5-E1F346EA4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63E7A066-E36F-BC40-3F29-407D052F5F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063496"/>
              </p:ext>
            </p:extLst>
          </p:nvPr>
        </p:nvGraphicFramePr>
        <p:xfrm>
          <a:off x="989045" y="1466850"/>
          <a:ext cx="9647852" cy="474345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411963">
                  <a:extLst>
                    <a:ext uri="{9D8B030D-6E8A-4147-A177-3AD203B41FA5}">
                      <a16:colId xmlns:a16="http://schemas.microsoft.com/office/drawing/2014/main" val="713567255"/>
                    </a:ext>
                  </a:extLst>
                </a:gridCol>
                <a:gridCol w="2411963">
                  <a:extLst>
                    <a:ext uri="{9D8B030D-6E8A-4147-A177-3AD203B41FA5}">
                      <a16:colId xmlns:a16="http://schemas.microsoft.com/office/drawing/2014/main" val="1304946082"/>
                    </a:ext>
                  </a:extLst>
                </a:gridCol>
                <a:gridCol w="2411963">
                  <a:extLst>
                    <a:ext uri="{9D8B030D-6E8A-4147-A177-3AD203B41FA5}">
                      <a16:colId xmlns:a16="http://schemas.microsoft.com/office/drawing/2014/main" val="2219717850"/>
                    </a:ext>
                  </a:extLst>
                </a:gridCol>
                <a:gridCol w="2411963">
                  <a:extLst>
                    <a:ext uri="{9D8B030D-6E8A-4147-A177-3AD203B41FA5}">
                      <a16:colId xmlns:a16="http://schemas.microsoft.com/office/drawing/2014/main" val="2681727964"/>
                    </a:ext>
                  </a:extLst>
                </a:gridCol>
              </a:tblGrid>
              <a:tr h="948690"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+mj-lt"/>
                        </a:rPr>
                        <a:t>Conservative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latin typeface="+mj-lt"/>
                        </a:rPr>
                        <a:t>Labour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>
                          <a:latin typeface="+mj-lt"/>
                        </a:rPr>
                        <a:t>Lib Dem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7221736"/>
                  </a:ext>
                </a:extLst>
              </a:tr>
              <a:tr h="9486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>
                          <a:latin typeface="+mj-lt"/>
                        </a:rPr>
                        <a:t>House Price (£)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252,400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156,100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226,700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6855236"/>
                  </a:ext>
                </a:extLst>
              </a:tr>
              <a:tr h="94869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latin typeface="+mj-lt"/>
                        </a:rPr>
                        <a:t>Salary (£)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29,860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24,999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27,720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7601053"/>
                  </a:ext>
                </a:extLst>
              </a:tr>
              <a:tr h="94869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latin typeface="+mj-lt"/>
                        </a:rPr>
                        <a:t>White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93.1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73.6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95.0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2696578"/>
                  </a:ext>
                </a:extLst>
              </a:tr>
              <a:tr h="94869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>
                          <a:latin typeface="+mj-lt"/>
                        </a:rPr>
                        <a:t>Degree educated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30.4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22.8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dirty="0"/>
                        <a:t>33.4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7358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4890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3C77-D3F5-552B-D1EA-12F757000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2828901"/>
          </a:xfrm>
        </p:spPr>
        <p:txBody>
          <a:bodyPr/>
          <a:lstStyle/>
          <a:p>
            <a:r>
              <a:rPr lang="en-GB" dirty="0"/>
              <a:t>Region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04CE7C-7266-FA74-0C58-024E82A64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4C168B-A947-654D-7E28-B94A842E5B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82263" y="1506146"/>
            <a:ext cx="6599238" cy="7603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b="1" dirty="0">
                <a:latin typeface="+mj-lt"/>
              </a:rPr>
              <a:t>North vs South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562D5-60B7-573F-5996-81D210374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7FE1CBA-FFB2-47B2-E316-2EB12484D495}"/>
              </a:ext>
            </a:extLst>
          </p:cNvPr>
          <p:cNvSpPr txBox="1">
            <a:spLocks/>
          </p:cNvSpPr>
          <p:nvPr/>
        </p:nvSpPr>
        <p:spPr>
          <a:xfrm>
            <a:off x="6263935" y="4260620"/>
            <a:ext cx="3105804" cy="1091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spc="-20" baseline="0">
                <a:latin typeface="+mj-lt"/>
              </a:defRPr>
            </a:lvl1pPr>
            <a:lvl2pPr marL="6858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spc="-20" baseline="0"/>
            </a:lvl2pPr>
            <a:lvl3pPr marL="11430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pc="-20" baseline="0"/>
            </a:lvl3pPr>
            <a:lvl4pPr marL="16002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spc="-20" baseline="0"/>
            </a:lvl4pPr>
            <a:lvl5pPr marL="2057400" indent="-228600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spc="-20" baseline="0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dirty="0"/>
              <a:t>Rural vs Cities</a:t>
            </a:r>
          </a:p>
        </p:txBody>
      </p:sp>
      <p:pic>
        <p:nvPicPr>
          <p:cNvPr id="9" name="Graphic 8" descr="City with solid fill">
            <a:extLst>
              <a:ext uri="{FF2B5EF4-FFF2-40B4-BE49-F238E27FC236}">
                <a16:creationId xmlns:a16="http://schemas.microsoft.com/office/drawing/2014/main" id="{BA9D69F1-D64B-9BD2-6CE1-353C0072B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64100" y="4134338"/>
            <a:ext cx="914400" cy="914400"/>
          </a:xfrm>
          <a:prstGeom prst="rect">
            <a:avLst/>
          </a:prstGeom>
        </p:spPr>
      </p:pic>
      <p:pic>
        <p:nvPicPr>
          <p:cNvPr id="11" name="Graphic 10" descr="Map compass with solid fill">
            <a:extLst>
              <a:ext uri="{FF2B5EF4-FFF2-40B4-BE49-F238E27FC236}">
                <a16:creationId xmlns:a16="http://schemas.microsoft.com/office/drawing/2014/main" id="{5D0A6D65-B0E8-7137-035E-7329B6B167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4100" y="135206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748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3C77-D3F5-552B-D1EA-12F757000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2828901"/>
          </a:xfrm>
        </p:spPr>
        <p:txBody>
          <a:bodyPr/>
          <a:lstStyle/>
          <a:p>
            <a:r>
              <a:rPr lang="en-GB" dirty="0"/>
              <a:t>Region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04CE7C-7266-FA74-0C58-024E82A64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 dirty="0"/>
              <a:t>Do demographics determine our voting behaviour?</a:t>
            </a: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4C168B-A947-654D-7E28-B94A842E5B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2909155"/>
            <a:ext cx="6599238" cy="7603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b="1" dirty="0">
                <a:latin typeface="+mj-lt"/>
              </a:rPr>
              <a:t>North vs South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562D5-60B7-573F-5996-81D210374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1" name="Graphic 10" descr="Map compass with solid fill">
            <a:extLst>
              <a:ext uri="{FF2B5EF4-FFF2-40B4-BE49-F238E27FC236}">
                <a16:creationId xmlns:a16="http://schemas.microsoft.com/office/drawing/2014/main" id="{5D0A6D65-B0E8-7137-035E-7329B6B167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74131" y="283211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555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lorBlockVTI">
  <a:themeElements>
    <a:clrScheme name="Custom 7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AB010D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BlockVTI" id="{733CB85B-8F47-42FB-9326-9FF507018D27}" vid="{069BD9C2-DF61-4F2B-A577-A59C7FC2FF6B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png"/></Relationships>
</file>

<file path=ppt/webextensions/webextension1.xml><?xml version="1.0" encoding="utf-8"?>
<we:webextension xmlns:we="http://schemas.microsoft.com/office/webextensions/webextension/2010/11" id="{97CB513E-4C57-4E53-ACE8-A1854D2C3013}">
  <we:reference id="wa200004798" version="1.0.0.0" store="en-US" storeType="OMEX"/>
  <we:alternateReferences>
    <we:reference id="wa200004798" version="1.0.0.0" store="wa200004798" storeType="OMEX"/>
  </we:alternateReferences>
  <we:properties>
    <we:property name="embedUrl" value="&quot;\&quot;https://public.tableau.com/views/Voteshare_16710284787010/Dashboard1\&quot;&quot;"/>
    <we:property name="serverType" value="&quot;\&quot;public\&quot;&quot;"/>
    <we:property name="isInstalled" value="&quot;true&quot;"/>
    <we:property name="filters" value="&quot;[]&quot;"/>
    <we:property name="parameters" value="&quot;[]&quot;"/>
    <we:property name="marks" value="&quot;[]&quot;"/>
    <we:property name="tabs" value="&quot;null&quot;"/>
    <we:property name="toolbar" value="&quot;null&quot;"/>
    <we:property name="embedForm" value="&quot;{\&quot;site\&quot;:\&quot;\&quot;,\&quot;domain\&quot;:\&quot;public.tableau.com\&quot;,\&quot;worksheet\&quot;:\&quot;Dashboard1\&quot;,\&quot;dashboard\&quot;:\&quot;Voteshare_16710284787010\&quot;,\&quot;tabs\&quot;:true,\&quot;toolbar\&quot;:true}&quot;"/>
  </we:properties>
  <we:bindings/>
  <we:snapshot xmlns:r="http://schemas.openxmlformats.org/officeDocument/2006/relationships" r:embed="rId1"/>
</we:webextension>
</file>

<file path=ppt/webextensions/webextension2.xml><?xml version="1.0" encoding="utf-8"?>
<we:webextension xmlns:we="http://schemas.microsoft.com/office/webextensions/webextension/2010/11" id="{167D97CC-A603-4095-B23F-88CCEE17541B}">
  <we:reference id="wa200004798" version="1.0.0.0" store="en-US" storeType="OMEX"/>
  <we:alternateReferences>
    <we:reference id="wa200004798" version="1.0.0.0" store="wa200004798" storeType="OMEX"/>
  </we:alternateReferences>
  <we:properties>
    <we:property name="embedUrl" value="&quot;\&quot;https://public.tableau.com/views/UKmap_16709506722590/Dashboard1\&quot;&quot;"/>
    <we:property name="serverType" value="&quot;\&quot;public\&quot;&quot;"/>
    <we:property name="isInstalled" value="&quot;true&quot;"/>
    <we:property name="filters" value="&quot;[]&quot;"/>
    <we:property name="parameters" value="&quot;[]&quot;"/>
    <we:property name="marks" value="&quot;[]&quot;"/>
    <we:property name="tabs" value="&quot;null&quot;"/>
    <we:property name="toolbar" value="&quot;null&quot;"/>
    <we:property name="embedForm" value="&quot;{\&quot;site\&quot;:\&quot;\&quot;,\&quot;domain\&quot;:\&quot;public.tableau.com\&quot;,\&quot;worksheet\&quot;:\&quot;Dashboard1\&quot;,\&quot;dashboard\&quot;:\&quot;UKmap_16709506722590\&quot;,\&quot;tabs\&quot;:true,\&quot;toolbar\&quot;:true}&quot;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CE1E603C-739E-4432-9749-1B47E88806F8}">
  <we:reference id="wa200004798" version="1.0.0.0" store="en-US" storeType="OMEX"/>
  <we:alternateReferences>
    <we:reference id="wa200004798" version="1.0.0.0" store="wa200004798" storeType="OMEX"/>
  </we:alternateReferences>
  <we:properties>
    <we:property name="embedUrl" value="&quot;\&quot;https://public.tableau.com/views/UKmap_16709506722590/Dashboard12\&quot;&quot;"/>
    <we:property name="serverType" value="&quot;\&quot;public\&quot;&quot;"/>
    <we:property name="isInstalled" value="&quot;true&quot;"/>
    <we:property name="filters" value="&quot;[]&quot;"/>
    <we:property name="parameters" value="&quot;[]&quot;"/>
    <we:property name="marks" value="&quot;[]&quot;"/>
    <we:property name="tabs" value="&quot;null&quot;"/>
    <we:property name="toolbar" value="&quot;null&quot;"/>
    <we:property name="embedForm" value="&quot;{\&quot;site\&quot;:\&quot;\&quot;,\&quot;domain\&quot;:\&quot;public.tableau.com\&quot;,\&quot;worksheet\&quot;:\&quot;Dashboard12\&quot;,\&quot;dashboard\&quot;:\&quot;UKmap_16709506722590\&quot;,\&quot;tabs\&quot;:true,\&quot;toolbar\&quot;:true}&quot;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AF0BF08-C674-44E3-8BFC-85BC65E095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757C30-AE9A-4680-90EB-19D282EC2B7C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{562610C2-5E5C-4364-B7B0-18782AA838CC}tf89117832_win32</Template>
  <TotalTime>0</TotalTime>
  <Words>487</Words>
  <Application>Microsoft Office PowerPoint</Application>
  <PresentationFormat>Widescreen</PresentationFormat>
  <Paragraphs>120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Avenir Next LT Pro</vt:lpstr>
      <vt:lpstr>Calibri</vt:lpstr>
      <vt:lpstr>Calibri Light</vt:lpstr>
      <vt:lpstr>Cambria</vt:lpstr>
      <vt:lpstr>ColorBlockVTI</vt:lpstr>
      <vt:lpstr>Custom Design</vt:lpstr>
      <vt:lpstr>Do demographics determine our voting behaviour?</vt:lpstr>
      <vt:lpstr>Background</vt:lpstr>
      <vt:lpstr>Context</vt:lpstr>
      <vt:lpstr>Data</vt:lpstr>
      <vt:lpstr>Election results</vt:lpstr>
      <vt:lpstr>PowerPoint Presentation</vt:lpstr>
      <vt:lpstr>What does the average safe seat constituency look like?</vt:lpstr>
      <vt:lpstr>Region</vt:lpstr>
      <vt:lpstr>Region</vt:lpstr>
      <vt:lpstr>PowerPoint Presentation</vt:lpstr>
      <vt:lpstr>Average salary and voting behaviour</vt:lpstr>
      <vt:lpstr>PowerPoint Presentation</vt:lpstr>
      <vt:lpstr>Region</vt:lpstr>
      <vt:lpstr>Region</vt:lpstr>
      <vt:lpstr>PowerPoint Presentation</vt:lpstr>
      <vt:lpstr>PowerPoint Presentation</vt:lpstr>
      <vt:lpstr>Age</vt:lpstr>
      <vt:lpstr>The population of Labour constituencies is younger</vt:lpstr>
      <vt:lpstr>PowerPoint Presentation</vt:lpstr>
      <vt:lpstr>The population of Conservative Constituencies are more likely to be homeowners.</vt:lpstr>
      <vt:lpstr>Summary</vt:lpstr>
      <vt:lpstr>Why is this important?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 demographics determine our voting behaviour?</dc:title>
  <dc:creator>Alys Owen</dc:creator>
  <cp:lastModifiedBy>Alys Owen</cp:lastModifiedBy>
  <cp:revision>7</cp:revision>
  <dcterms:created xsi:type="dcterms:W3CDTF">2022-12-15T09:21:36Z</dcterms:created>
  <dcterms:modified xsi:type="dcterms:W3CDTF">2022-12-21T15:13:30Z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